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3" r:id="rId4"/>
    <p:sldMasterId id="2147483994" r:id="rId5"/>
  </p:sldMasterIdLst>
  <p:sldIdLst>
    <p:sldId id="264" r:id="rId6"/>
    <p:sldId id="265" r:id="rId7"/>
    <p:sldId id="285" r:id="rId8"/>
    <p:sldId id="267" r:id="rId9"/>
    <p:sldId id="268" r:id="rId10"/>
    <p:sldId id="269" r:id="rId11"/>
    <p:sldId id="270" r:id="rId12"/>
    <p:sldId id="271" r:id="rId13"/>
    <p:sldId id="272" r:id="rId14"/>
    <p:sldId id="262" r:id="rId15"/>
    <p:sldId id="263" r:id="rId16"/>
    <p:sldId id="258" r:id="rId17"/>
    <p:sldId id="259" r:id="rId18"/>
    <p:sldId id="256" r:id="rId19"/>
    <p:sldId id="257" r:id="rId20"/>
    <p:sldId id="260" r:id="rId21"/>
    <p:sldId id="261" r:id="rId22"/>
    <p:sldId id="274" r:id="rId23"/>
    <p:sldId id="275" r:id="rId24"/>
    <p:sldId id="276" r:id="rId25"/>
    <p:sldId id="289" r:id="rId26"/>
    <p:sldId id="277" r:id="rId27"/>
    <p:sldId id="287" r:id="rId28"/>
    <p:sldId id="278" r:id="rId29"/>
    <p:sldId id="279" r:id="rId30"/>
    <p:sldId id="280" r:id="rId31"/>
    <p:sldId id="288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B9FD2-95DE-4DD1-8949-4D974620DD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412C3E-60D2-45B2-8873-D9AF2D6763D3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 dirty="0"/>
            <a:t>Data Pre-Processing </a:t>
          </a:r>
          <a:endParaRPr lang="en-US" dirty="0"/>
        </a:p>
      </dgm:t>
    </dgm:pt>
    <dgm:pt modelId="{C87E0CEC-94F1-4CDF-834C-9E0AA9D36E50}" type="parTrans" cxnId="{8CE028EA-5449-4EFA-90EA-528C158FB0AE}">
      <dgm:prSet/>
      <dgm:spPr/>
      <dgm:t>
        <a:bodyPr/>
        <a:lstStyle/>
        <a:p>
          <a:endParaRPr lang="en-US"/>
        </a:p>
      </dgm:t>
    </dgm:pt>
    <dgm:pt modelId="{7EC73CA7-443E-4F9B-858C-293BC361C295}" type="sibTrans" cxnId="{8CE028EA-5449-4EFA-90EA-528C158FB0AE}">
      <dgm:prSet/>
      <dgm:spPr/>
      <dgm:t>
        <a:bodyPr/>
        <a:lstStyle/>
        <a:p>
          <a:endParaRPr lang="en-US"/>
        </a:p>
      </dgm:t>
    </dgm:pt>
    <dgm:pt modelId="{9EB62015-95D0-44F2-A8C9-CBBCD432D5AF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 dirty="0"/>
            <a:t>Feature Learning</a:t>
          </a:r>
          <a:endParaRPr lang="en-US" dirty="0"/>
        </a:p>
      </dgm:t>
    </dgm:pt>
    <dgm:pt modelId="{D6B4D87A-A082-487E-BF06-F9C2BBCEB703}" type="parTrans" cxnId="{4A6CA69A-0FCB-4420-9CE0-563B8B5F78F7}">
      <dgm:prSet/>
      <dgm:spPr/>
      <dgm:t>
        <a:bodyPr/>
        <a:lstStyle/>
        <a:p>
          <a:endParaRPr lang="en-US"/>
        </a:p>
      </dgm:t>
    </dgm:pt>
    <dgm:pt modelId="{815EDBFB-C36E-4969-90F8-819E3EF24153}" type="sibTrans" cxnId="{4A6CA69A-0FCB-4420-9CE0-563B8B5F78F7}">
      <dgm:prSet/>
      <dgm:spPr/>
      <dgm:t>
        <a:bodyPr/>
        <a:lstStyle/>
        <a:p>
          <a:endParaRPr lang="en-US"/>
        </a:p>
      </dgm:t>
    </dgm:pt>
    <dgm:pt modelId="{D8D13092-2B3F-4FBC-9EA2-21DEC5852057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 dirty="0"/>
            <a:t>Sign Language Scanning &amp; Recognition</a:t>
          </a:r>
          <a:endParaRPr lang="en-US" dirty="0"/>
        </a:p>
      </dgm:t>
    </dgm:pt>
    <dgm:pt modelId="{A08CCF28-DA86-46F5-BE87-39D037B2532C}" type="parTrans" cxnId="{546B917C-86DE-4E34-8F6B-7E3D21A264EF}">
      <dgm:prSet/>
      <dgm:spPr/>
      <dgm:t>
        <a:bodyPr/>
        <a:lstStyle/>
        <a:p>
          <a:endParaRPr lang="en-US"/>
        </a:p>
      </dgm:t>
    </dgm:pt>
    <dgm:pt modelId="{F7E800BD-99A8-4CD6-9C2F-D977E0FB5034}" type="sibTrans" cxnId="{546B917C-86DE-4E34-8F6B-7E3D21A264EF}">
      <dgm:prSet/>
      <dgm:spPr/>
      <dgm:t>
        <a:bodyPr/>
        <a:lstStyle/>
        <a:p>
          <a:endParaRPr lang="en-US"/>
        </a:p>
      </dgm:t>
    </dgm:pt>
    <dgm:pt modelId="{AB082B57-1DA1-44CC-8208-93A39949CE81}" type="pres">
      <dgm:prSet presAssocID="{7E2B9FD2-95DE-4DD1-8949-4D974620DD52}" presName="root" presStyleCnt="0">
        <dgm:presLayoutVars>
          <dgm:dir/>
          <dgm:resizeHandles val="exact"/>
        </dgm:presLayoutVars>
      </dgm:prSet>
      <dgm:spPr/>
    </dgm:pt>
    <dgm:pt modelId="{399525E8-4504-4C3C-905E-65744C09A037}" type="pres">
      <dgm:prSet presAssocID="{CC412C3E-60D2-45B2-8873-D9AF2D6763D3}" presName="compNode" presStyleCnt="0"/>
      <dgm:spPr/>
    </dgm:pt>
    <dgm:pt modelId="{ED4D0591-5FB6-4BEA-85BB-BB7CDAEE81A5}" type="pres">
      <dgm:prSet presAssocID="{CC412C3E-60D2-45B2-8873-D9AF2D6763D3}" presName="bgRect" presStyleLbl="bgShp" presStyleIdx="0" presStyleCnt="3"/>
      <dgm:spPr/>
    </dgm:pt>
    <dgm:pt modelId="{6CFC262A-6E7F-496B-B2F1-F22AD62F0547}" type="pres">
      <dgm:prSet presAssocID="{CC412C3E-60D2-45B2-8873-D9AF2D6763D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DE615E9-77EF-4B4D-91E4-E48F563BA9FF}" type="pres">
      <dgm:prSet presAssocID="{CC412C3E-60D2-45B2-8873-D9AF2D6763D3}" presName="spaceRect" presStyleCnt="0"/>
      <dgm:spPr/>
    </dgm:pt>
    <dgm:pt modelId="{2168ED3F-B68F-432C-B1BA-5696B1ADD822}" type="pres">
      <dgm:prSet presAssocID="{CC412C3E-60D2-45B2-8873-D9AF2D6763D3}" presName="parTx" presStyleLbl="revTx" presStyleIdx="0" presStyleCnt="3">
        <dgm:presLayoutVars>
          <dgm:chMax val="0"/>
          <dgm:chPref val="0"/>
        </dgm:presLayoutVars>
      </dgm:prSet>
      <dgm:spPr/>
    </dgm:pt>
    <dgm:pt modelId="{DA16B1AD-9DEA-494F-8E29-F3B07E33D2F9}" type="pres">
      <dgm:prSet presAssocID="{7EC73CA7-443E-4F9B-858C-293BC361C295}" presName="sibTrans" presStyleCnt="0"/>
      <dgm:spPr/>
    </dgm:pt>
    <dgm:pt modelId="{AA20954F-A071-4096-80B2-BDEB2F4B8296}" type="pres">
      <dgm:prSet presAssocID="{9EB62015-95D0-44F2-A8C9-CBBCD432D5AF}" presName="compNode" presStyleCnt="0"/>
      <dgm:spPr/>
    </dgm:pt>
    <dgm:pt modelId="{671113AE-4122-410B-97E1-4BF17C0B9744}" type="pres">
      <dgm:prSet presAssocID="{9EB62015-95D0-44F2-A8C9-CBBCD432D5AF}" presName="bgRect" presStyleLbl="bgShp" presStyleIdx="1" presStyleCnt="3"/>
      <dgm:spPr/>
    </dgm:pt>
    <dgm:pt modelId="{DBCEE753-D2DA-4F84-89FB-79695B57A344}" type="pres">
      <dgm:prSet presAssocID="{9EB62015-95D0-44F2-A8C9-CBBCD432D5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C6709FD-6A4F-46B9-BFCC-E33CDEFC8B30}" type="pres">
      <dgm:prSet presAssocID="{9EB62015-95D0-44F2-A8C9-CBBCD432D5AF}" presName="spaceRect" presStyleCnt="0"/>
      <dgm:spPr/>
    </dgm:pt>
    <dgm:pt modelId="{93DF3E84-1A91-46B9-ACB1-972D9A94DD6A}" type="pres">
      <dgm:prSet presAssocID="{9EB62015-95D0-44F2-A8C9-CBBCD432D5AF}" presName="parTx" presStyleLbl="revTx" presStyleIdx="1" presStyleCnt="3">
        <dgm:presLayoutVars>
          <dgm:chMax val="0"/>
          <dgm:chPref val="0"/>
        </dgm:presLayoutVars>
      </dgm:prSet>
      <dgm:spPr/>
    </dgm:pt>
    <dgm:pt modelId="{ECF819E2-A1F1-4C51-AA7D-B5C8E5F202EF}" type="pres">
      <dgm:prSet presAssocID="{815EDBFB-C36E-4969-90F8-819E3EF24153}" presName="sibTrans" presStyleCnt="0"/>
      <dgm:spPr/>
    </dgm:pt>
    <dgm:pt modelId="{71F3429B-9F45-4390-A55D-1D5434AFAA6E}" type="pres">
      <dgm:prSet presAssocID="{D8D13092-2B3F-4FBC-9EA2-21DEC5852057}" presName="compNode" presStyleCnt="0"/>
      <dgm:spPr/>
    </dgm:pt>
    <dgm:pt modelId="{5BE4CAD5-A173-47C5-BA79-DCDD03B0252C}" type="pres">
      <dgm:prSet presAssocID="{D8D13092-2B3F-4FBC-9EA2-21DEC5852057}" presName="bgRect" presStyleLbl="bgShp" presStyleIdx="2" presStyleCnt="3"/>
      <dgm:spPr/>
    </dgm:pt>
    <dgm:pt modelId="{60909FC0-208F-4F9B-9EB0-F8224C311F96}" type="pres">
      <dgm:prSet presAssocID="{D8D13092-2B3F-4FBC-9EA2-21DEC58520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38AE9156-FECC-4EFF-8FF7-3019D3078358}" type="pres">
      <dgm:prSet presAssocID="{D8D13092-2B3F-4FBC-9EA2-21DEC5852057}" presName="spaceRect" presStyleCnt="0"/>
      <dgm:spPr/>
    </dgm:pt>
    <dgm:pt modelId="{101B3A9F-FBBD-4859-A569-17615105ED96}" type="pres">
      <dgm:prSet presAssocID="{D8D13092-2B3F-4FBC-9EA2-21DEC585205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922063D-AE1D-4232-913F-CCB121E4046E}" type="presOf" srcId="{CC412C3E-60D2-45B2-8873-D9AF2D6763D3}" destId="{2168ED3F-B68F-432C-B1BA-5696B1ADD822}" srcOrd="0" destOrd="0" presId="urn:microsoft.com/office/officeart/2018/2/layout/IconVerticalSolidList"/>
    <dgm:cxn modelId="{001A9661-3FAD-4A84-8454-BC6AE005E3E3}" type="presOf" srcId="{D8D13092-2B3F-4FBC-9EA2-21DEC5852057}" destId="{101B3A9F-FBBD-4859-A569-17615105ED96}" srcOrd="0" destOrd="0" presId="urn:microsoft.com/office/officeart/2018/2/layout/IconVerticalSolidList"/>
    <dgm:cxn modelId="{B95A856E-E20A-45B3-863D-80331878B7B1}" type="presOf" srcId="{9EB62015-95D0-44F2-A8C9-CBBCD432D5AF}" destId="{93DF3E84-1A91-46B9-ACB1-972D9A94DD6A}" srcOrd="0" destOrd="0" presId="urn:microsoft.com/office/officeart/2018/2/layout/IconVerticalSolidList"/>
    <dgm:cxn modelId="{546B917C-86DE-4E34-8F6B-7E3D21A264EF}" srcId="{7E2B9FD2-95DE-4DD1-8949-4D974620DD52}" destId="{D8D13092-2B3F-4FBC-9EA2-21DEC5852057}" srcOrd="2" destOrd="0" parTransId="{A08CCF28-DA86-46F5-BE87-39D037B2532C}" sibTransId="{F7E800BD-99A8-4CD6-9C2F-D977E0FB5034}"/>
    <dgm:cxn modelId="{4A6CA69A-0FCB-4420-9CE0-563B8B5F78F7}" srcId="{7E2B9FD2-95DE-4DD1-8949-4D974620DD52}" destId="{9EB62015-95D0-44F2-A8C9-CBBCD432D5AF}" srcOrd="1" destOrd="0" parTransId="{D6B4D87A-A082-487E-BF06-F9C2BBCEB703}" sibTransId="{815EDBFB-C36E-4969-90F8-819E3EF24153}"/>
    <dgm:cxn modelId="{1791A2E0-D39F-46C2-9C1A-71DE1AE24947}" type="presOf" srcId="{7E2B9FD2-95DE-4DD1-8949-4D974620DD52}" destId="{AB082B57-1DA1-44CC-8208-93A39949CE81}" srcOrd="0" destOrd="0" presId="urn:microsoft.com/office/officeart/2018/2/layout/IconVerticalSolidList"/>
    <dgm:cxn modelId="{8CE028EA-5449-4EFA-90EA-528C158FB0AE}" srcId="{7E2B9FD2-95DE-4DD1-8949-4D974620DD52}" destId="{CC412C3E-60D2-45B2-8873-D9AF2D6763D3}" srcOrd="0" destOrd="0" parTransId="{C87E0CEC-94F1-4CDF-834C-9E0AA9D36E50}" sibTransId="{7EC73CA7-443E-4F9B-858C-293BC361C295}"/>
    <dgm:cxn modelId="{C6A2F77C-B28F-4948-8687-A2D2049B8BA2}" type="presParOf" srcId="{AB082B57-1DA1-44CC-8208-93A39949CE81}" destId="{399525E8-4504-4C3C-905E-65744C09A037}" srcOrd="0" destOrd="0" presId="urn:microsoft.com/office/officeart/2018/2/layout/IconVerticalSolidList"/>
    <dgm:cxn modelId="{7F9DE171-62AD-4A17-9353-002E93FD058A}" type="presParOf" srcId="{399525E8-4504-4C3C-905E-65744C09A037}" destId="{ED4D0591-5FB6-4BEA-85BB-BB7CDAEE81A5}" srcOrd="0" destOrd="0" presId="urn:microsoft.com/office/officeart/2018/2/layout/IconVerticalSolidList"/>
    <dgm:cxn modelId="{F851B803-39C9-4E0D-9089-107CF2E87B06}" type="presParOf" srcId="{399525E8-4504-4C3C-905E-65744C09A037}" destId="{6CFC262A-6E7F-496B-B2F1-F22AD62F0547}" srcOrd="1" destOrd="0" presId="urn:microsoft.com/office/officeart/2018/2/layout/IconVerticalSolidList"/>
    <dgm:cxn modelId="{0C9D0210-27EF-4110-8817-4791E5CE1656}" type="presParOf" srcId="{399525E8-4504-4C3C-905E-65744C09A037}" destId="{EDE615E9-77EF-4B4D-91E4-E48F563BA9FF}" srcOrd="2" destOrd="0" presId="urn:microsoft.com/office/officeart/2018/2/layout/IconVerticalSolidList"/>
    <dgm:cxn modelId="{4860AC03-595B-4AF0-AF40-A1B1BFA513C6}" type="presParOf" srcId="{399525E8-4504-4C3C-905E-65744C09A037}" destId="{2168ED3F-B68F-432C-B1BA-5696B1ADD822}" srcOrd="3" destOrd="0" presId="urn:microsoft.com/office/officeart/2018/2/layout/IconVerticalSolidList"/>
    <dgm:cxn modelId="{85895FB4-F0A4-41DE-8BBB-BE99B4689B35}" type="presParOf" srcId="{AB082B57-1DA1-44CC-8208-93A39949CE81}" destId="{DA16B1AD-9DEA-494F-8E29-F3B07E33D2F9}" srcOrd="1" destOrd="0" presId="urn:microsoft.com/office/officeart/2018/2/layout/IconVerticalSolidList"/>
    <dgm:cxn modelId="{6FEB368F-92C8-4EBA-98EC-0158C0C02CE6}" type="presParOf" srcId="{AB082B57-1DA1-44CC-8208-93A39949CE81}" destId="{AA20954F-A071-4096-80B2-BDEB2F4B8296}" srcOrd="2" destOrd="0" presId="urn:microsoft.com/office/officeart/2018/2/layout/IconVerticalSolidList"/>
    <dgm:cxn modelId="{C7694EFF-D734-4BB6-9133-9C896C68319F}" type="presParOf" srcId="{AA20954F-A071-4096-80B2-BDEB2F4B8296}" destId="{671113AE-4122-410B-97E1-4BF17C0B9744}" srcOrd="0" destOrd="0" presId="urn:microsoft.com/office/officeart/2018/2/layout/IconVerticalSolidList"/>
    <dgm:cxn modelId="{422EA858-CCC4-4EA9-8C82-6ECBB607E5BF}" type="presParOf" srcId="{AA20954F-A071-4096-80B2-BDEB2F4B8296}" destId="{DBCEE753-D2DA-4F84-89FB-79695B57A344}" srcOrd="1" destOrd="0" presId="urn:microsoft.com/office/officeart/2018/2/layout/IconVerticalSolidList"/>
    <dgm:cxn modelId="{C517DF1B-1531-4793-885D-B7F56E0E6AF9}" type="presParOf" srcId="{AA20954F-A071-4096-80B2-BDEB2F4B8296}" destId="{BC6709FD-6A4F-46B9-BFCC-E33CDEFC8B30}" srcOrd="2" destOrd="0" presId="urn:microsoft.com/office/officeart/2018/2/layout/IconVerticalSolidList"/>
    <dgm:cxn modelId="{A3C0EF70-B009-47A2-8777-16EEE4999812}" type="presParOf" srcId="{AA20954F-A071-4096-80B2-BDEB2F4B8296}" destId="{93DF3E84-1A91-46B9-ACB1-972D9A94DD6A}" srcOrd="3" destOrd="0" presId="urn:microsoft.com/office/officeart/2018/2/layout/IconVerticalSolidList"/>
    <dgm:cxn modelId="{4B698E37-E045-4792-88B9-6EB7FD9B8154}" type="presParOf" srcId="{AB082B57-1DA1-44CC-8208-93A39949CE81}" destId="{ECF819E2-A1F1-4C51-AA7D-B5C8E5F202EF}" srcOrd="3" destOrd="0" presId="urn:microsoft.com/office/officeart/2018/2/layout/IconVerticalSolidList"/>
    <dgm:cxn modelId="{5E001CCA-FD85-47E4-98D6-25C0CB06540A}" type="presParOf" srcId="{AB082B57-1DA1-44CC-8208-93A39949CE81}" destId="{71F3429B-9F45-4390-A55D-1D5434AFAA6E}" srcOrd="4" destOrd="0" presId="urn:microsoft.com/office/officeart/2018/2/layout/IconVerticalSolidList"/>
    <dgm:cxn modelId="{29F5F9CD-1413-47F8-ACD4-BADE473252CA}" type="presParOf" srcId="{71F3429B-9F45-4390-A55D-1D5434AFAA6E}" destId="{5BE4CAD5-A173-47C5-BA79-DCDD03B0252C}" srcOrd="0" destOrd="0" presId="urn:microsoft.com/office/officeart/2018/2/layout/IconVerticalSolidList"/>
    <dgm:cxn modelId="{32D0EFF0-AA1B-42EB-B551-522A85C63483}" type="presParOf" srcId="{71F3429B-9F45-4390-A55D-1D5434AFAA6E}" destId="{60909FC0-208F-4F9B-9EB0-F8224C311F96}" srcOrd="1" destOrd="0" presId="urn:microsoft.com/office/officeart/2018/2/layout/IconVerticalSolidList"/>
    <dgm:cxn modelId="{05932B8E-B301-441B-AB16-3C5E5F93C4E6}" type="presParOf" srcId="{71F3429B-9F45-4390-A55D-1D5434AFAA6E}" destId="{38AE9156-FECC-4EFF-8FF7-3019D3078358}" srcOrd="2" destOrd="0" presId="urn:microsoft.com/office/officeart/2018/2/layout/IconVerticalSolidList"/>
    <dgm:cxn modelId="{3FCD3754-E551-43BE-9572-9E68CCCA03B7}" type="presParOf" srcId="{71F3429B-9F45-4390-A55D-1D5434AFAA6E}" destId="{101B3A9F-FBBD-4859-A569-17615105ED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D0591-5FB6-4BEA-85BB-BB7CDAEE81A5}">
      <dsp:nvSpPr>
        <dsp:cNvPr id="0" name=""/>
        <dsp:cNvSpPr/>
      </dsp:nvSpPr>
      <dsp:spPr>
        <a:xfrm>
          <a:off x="0" y="642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C262A-6E7F-496B-B2F1-F22AD62F0547}">
      <dsp:nvSpPr>
        <dsp:cNvPr id="0" name=""/>
        <dsp:cNvSpPr/>
      </dsp:nvSpPr>
      <dsp:spPr>
        <a:xfrm>
          <a:off x="454916" y="339010"/>
          <a:ext cx="827120" cy="827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8ED3F-B68F-432C-B1BA-5696B1ADD822}">
      <dsp:nvSpPr>
        <dsp:cNvPr id="0" name=""/>
        <dsp:cNvSpPr/>
      </dsp:nvSpPr>
      <dsp:spPr>
        <a:xfrm>
          <a:off x="1736952" y="642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b="1" kern="1200" dirty="0"/>
            <a:t>Data Pre-Processing </a:t>
          </a:r>
          <a:endParaRPr lang="en-US" sz="2500" kern="1200" dirty="0"/>
        </a:p>
      </dsp:txBody>
      <dsp:txXfrm>
        <a:off x="1736952" y="642"/>
        <a:ext cx="5095259" cy="1503855"/>
      </dsp:txXfrm>
    </dsp:sp>
    <dsp:sp modelId="{671113AE-4122-410B-97E1-4BF17C0B9744}">
      <dsp:nvSpPr>
        <dsp:cNvPr id="0" name=""/>
        <dsp:cNvSpPr/>
      </dsp:nvSpPr>
      <dsp:spPr>
        <a:xfrm>
          <a:off x="0" y="1880461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EE753-D2DA-4F84-89FB-79695B57A344}">
      <dsp:nvSpPr>
        <dsp:cNvPr id="0" name=""/>
        <dsp:cNvSpPr/>
      </dsp:nvSpPr>
      <dsp:spPr>
        <a:xfrm>
          <a:off x="454916" y="2218829"/>
          <a:ext cx="827120" cy="827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DF3E84-1A91-46B9-ACB1-972D9A94DD6A}">
      <dsp:nvSpPr>
        <dsp:cNvPr id="0" name=""/>
        <dsp:cNvSpPr/>
      </dsp:nvSpPr>
      <dsp:spPr>
        <a:xfrm>
          <a:off x="1736952" y="1880461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b="1" kern="1200" dirty="0"/>
            <a:t>Feature Learning</a:t>
          </a:r>
          <a:endParaRPr lang="en-US" sz="2500" kern="1200" dirty="0"/>
        </a:p>
      </dsp:txBody>
      <dsp:txXfrm>
        <a:off x="1736952" y="1880461"/>
        <a:ext cx="5095259" cy="1503855"/>
      </dsp:txXfrm>
    </dsp:sp>
    <dsp:sp modelId="{5BE4CAD5-A173-47C5-BA79-DCDD03B0252C}">
      <dsp:nvSpPr>
        <dsp:cNvPr id="0" name=""/>
        <dsp:cNvSpPr/>
      </dsp:nvSpPr>
      <dsp:spPr>
        <a:xfrm>
          <a:off x="0" y="3760280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09FC0-208F-4F9B-9EB0-F8224C311F96}">
      <dsp:nvSpPr>
        <dsp:cNvPr id="0" name=""/>
        <dsp:cNvSpPr/>
      </dsp:nvSpPr>
      <dsp:spPr>
        <a:xfrm>
          <a:off x="454916" y="4098648"/>
          <a:ext cx="827120" cy="8271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B3A9F-FBBD-4859-A569-17615105ED96}">
      <dsp:nvSpPr>
        <dsp:cNvPr id="0" name=""/>
        <dsp:cNvSpPr/>
      </dsp:nvSpPr>
      <dsp:spPr>
        <a:xfrm>
          <a:off x="1736952" y="3760280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b="1" kern="1200" dirty="0"/>
            <a:t>Sign Language Scanning &amp; Recognition</a:t>
          </a:r>
          <a:endParaRPr lang="en-US" sz="2500" kern="1200" dirty="0"/>
        </a:p>
      </dsp:txBody>
      <dsp:txXfrm>
        <a:off x="1736952" y="3760280"/>
        <a:ext cx="5095259" cy="1503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0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1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8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358EC-7A57-49A7-9BCC-339A954FCE62}" type="datetimeFigureOut">
              <a:rPr lang="en-IN" smtClean="0"/>
              <a:pPr/>
              <a:t>21-07-2020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B46-DCB7-4D5E-BF5B-E2B362984BC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564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358EC-7A57-49A7-9BCC-339A954FCE62}" type="datetimeFigureOut">
              <a:rPr lang="en-IN" smtClean="0"/>
              <a:pPr/>
              <a:t>21-07-2020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7550B46-DCB7-4D5E-BF5B-E2B362984BC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923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0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4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2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6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7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68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5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5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358EC-7A57-49A7-9BCC-339A954FCE62}" type="datetimeFigureOut">
              <a:rPr lang="en-IN" smtClean="0"/>
              <a:pPr/>
              <a:t>21-07-2020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7550B46-DCB7-4D5E-BF5B-E2B362984BC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753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5" r:id="rId2"/>
    <p:sldLayoutId id="2147483997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munge/sign-language-mnist" TargetMode="External"/><Relationship Id="rId2" Type="http://schemas.openxmlformats.org/officeDocument/2006/relationships/hyperlink" Target="https://www.nidcd.nih.gov/health/american-sign-langu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cademia.edu/35314119/Sign_Language_Recognition_Application_Systems_for_Deaf-Mute_People_A_Review_Based_on_Input-Process-Outpu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1240" y="114300"/>
            <a:ext cx="7772400" cy="947420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br>
              <a:rPr lang="en-US" sz="1800" b="1" u="sng" dirty="0"/>
            </a:br>
            <a:r>
              <a:rPr lang="en-US" sz="1800" b="1" dirty="0"/>
              <a:t>                  </a:t>
            </a:r>
            <a:br>
              <a:rPr lang="en-US" sz="1800" b="1" dirty="0"/>
            </a:br>
            <a:r>
              <a:rPr lang="en-US" sz="1800" b="1" dirty="0"/>
              <a:t>      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&amp; Communication Engineering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MANIT  BHOPAL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240" y="2773680"/>
            <a:ext cx="7861934" cy="397002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32500" lnSpcReduction="20000"/>
          </a:bodyPr>
          <a:lstStyle/>
          <a:p>
            <a:endParaRPr lang="en-US" dirty="0"/>
          </a:p>
          <a:p>
            <a:r>
              <a:rPr lang="en-US" sz="55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Minor Project</a:t>
            </a:r>
          </a:p>
          <a:p>
            <a:r>
              <a:rPr lang="en-US" sz="55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Prachi Devikar (171114018)</a:t>
            </a:r>
          </a:p>
          <a:p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Urvashi Tomar (171114022)</a:t>
            </a:r>
          </a:p>
          <a:p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Ishika Singh (171114080)</a:t>
            </a:r>
          </a:p>
          <a:p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Palak Agrawal (171114117)</a:t>
            </a:r>
          </a:p>
          <a:p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Shreya Sood (171114150)</a:t>
            </a:r>
          </a:p>
          <a:p>
            <a:endParaRPr lang="en-US" sz="5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5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Supervision Of</a:t>
            </a:r>
          </a:p>
          <a:p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 Lalita  Gupta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Narendra devikar\Desktop\220px-Maulana_Azad_National_Institute_of_Technology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0" y="1117600"/>
            <a:ext cx="1905000" cy="1600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BEF9F-57AD-4CFD-93E0-ED9F4399AAE4}"/>
              </a:ext>
            </a:extLst>
          </p:cNvPr>
          <p:cNvSpPr txBox="1"/>
          <p:nvPr/>
        </p:nvSpPr>
        <p:spPr>
          <a:xfrm>
            <a:off x="596262" y="4495800"/>
            <a:ext cx="29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25F09A6E-4A17-4E03-A89A-7132656D2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4792517-3658-42A7-B004-BF85114F3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047" y="935646"/>
            <a:ext cx="4851190" cy="496801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EEA821-2B5C-4064-A8F3-ECE1F60A3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87364" y="228600"/>
            <a:ext cx="2851523" cy="6638625"/>
            <a:chOff x="2487613" y="285750"/>
            <a:chExt cx="2428875" cy="5654676"/>
          </a:xfrm>
        </p:grpSpPr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6F487CB5-9894-46A8-9D32-F8FF6B615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B3E2C98B-6436-457A-B483-C1DDC9FA1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33E1DFB1-D39F-4FA2-AAB4-0EB0CB08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2E2D16CA-FD4E-47AE-8FB2-E9804195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F68C7DA0-203D-489B-B0B7-0F0DD5A3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9F82D852-3D7C-460D-9D49-2AF74B437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23540373-2ED2-4083-AAA4-6551C95C1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F4BE29E4-C4E8-46A4-8666-44267BDE5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F7D2BA5B-4CB8-4CF7-91B3-310FC5D8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D11D0300-00D1-4FA9-8E10-5E63130B6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08A74C91-2845-4F1B-A9E2-9DDA78201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DBEFEAB6-1EB0-456A-A2E0-7D71F3520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5E06545-88BC-46EB-BBCE-DD825CDAE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4579" y="-786"/>
            <a:ext cx="2356675" cy="6854040"/>
            <a:chOff x="6627813" y="194833"/>
            <a:chExt cx="1952625" cy="5678918"/>
          </a:xfrm>
        </p:grpSpPr>
        <p:sp>
          <p:nvSpPr>
            <p:cNvPr id="131" name="Freeform 27">
              <a:extLst>
                <a:ext uri="{FF2B5EF4-FFF2-40B4-BE49-F238E27FC236}">
                  <a16:creationId xmlns:a16="http://schemas.microsoft.com/office/drawing/2014/main" id="{1DA9FDD2-4A85-4425-8D9C-5D1BAED8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28">
              <a:extLst>
                <a:ext uri="{FF2B5EF4-FFF2-40B4-BE49-F238E27FC236}">
                  <a16:creationId xmlns:a16="http://schemas.microsoft.com/office/drawing/2014/main" id="{4C3618E8-D020-4C1C-9660-645A282DA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29">
              <a:extLst>
                <a:ext uri="{FF2B5EF4-FFF2-40B4-BE49-F238E27FC236}">
                  <a16:creationId xmlns:a16="http://schemas.microsoft.com/office/drawing/2014/main" id="{DEF732B2-DB41-4C17-8D64-89BA928E2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0">
              <a:extLst>
                <a:ext uri="{FF2B5EF4-FFF2-40B4-BE49-F238E27FC236}">
                  <a16:creationId xmlns:a16="http://schemas.microsoft.com/office/drawing/2014/main" id="{87A78CD1-6B4A-425E-9917-70F6F8547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1">
              <a:extLst>
                <a:ext uri="{FF2B5EF4-FFF2-40B4-BE49-F238E27FC236}">
                  <a16:creationId xmlns:a16="http://schemas.microsoft.com/office/drawing/2014/main" id="{F65FB432-64F9-4C89-8030-F3688DF94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2">
              <a:extLst>
                <a:ext uri="{FF2B5EF4-FFF2-40B4-BE49-F238E27FC236}">
                  <a16:creationId xmlns:a16="http://schemas.microsoft.com/office/drawing/2014/main" id="{556F962D-EC53-4B20-8DA2-6EB6D678E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3">
              <a:extLst>
                <a:ext uri="{FF2B5EF4-FFF2-40B4-BE49-F238E27FC236}">
                  <a16:creationId xmlns:a16="http://schemas.microsoft.com/office/drawing/2014/main" id="{38A67DC9-793F-4505-8D82-65E948FC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4">
              <a:extLst>
                <a:ext uri="{FF2B5EF4-FFF2-40B4-BE49-F238E27FC236}">
                  <a16:creationId xmlns:a16="http://schemas.microsoft.com/office/drawing/2014/main" id="{67D35947-7F70-48E9-81D3-45490D14E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5">
              <a:extLst>
                <a:ext uri="{FF2B5EF4-FFF2-40B4-BE49-F238E27FC236}">
                  <a16:creationId xmlns:a16="http://schemas.microsoft.com/office/drawing/2014/main" id="{DBEA1970-3396-4D29-8E94-AD65CFBE8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6">
              <a:extLst>
                <a:ext uri="{FF2B5EF4-FFF2-40B4-BE49-F238E27FC236}">
                  <a16:creationId xmlns:a16="http://schemas.microsoft.com/office/drawing/2014/main" id="{0F0B909B-5BBD-4BFF-A977-13BB09338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7">
              <a:extLst>
                <a:ext uri="{FF2B5EF4-FFF2-40B4-BE49-F238E27FC236}">
                  <a16:creationId xmlns:a16="http://schemas.microsoft.com/office/drawing/2014/main" id="{2D9B1EDE-E44B-491E-881B-FEADCEFA6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2" name="Freeform 38">
              <a:extLst>
                <a:ext uri="{FF2B5EF4-FFF2-40B4-BE49-F238E27FC236}">
                  <a16:creationId xmlns:a16="http://schemas.microsoft.com/office/drawing/2014/main" id="{DDDFF1DF-639D-46ED-8548-514997DC9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59A1EA-73EA-4B21-90D8-05F4FB99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351" y="935646"/>
            <a:ext cx="3829849" cy="38417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br>
              <a:rPr lang="en-US" sz="3700" dirty="0"/>
            </a:br>
            <a:endParaRPr lang="en-US" sz="3700" dirty="0"/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DB75AF4-B13D-418F-AEC8-9130EF6D6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75" y="1306606"/>
            <a:ext cx="4213521" cy="4213521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D4FB45AB-D8BC-433D-BBA0-CB57E1C1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355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6" name="Freeform 33">
            <a:extLst>
              <a:ext uri="{FF2B5EF4-FFF2-40B4-BE49-F238E27FC236}">
                <a16:creationId xmlns:a16="http://schemas.microsoft.com/office/drawing/2014/main" id="{B1CCB0CD-26B0-44D6-9B39-DC5A3574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87355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48AC8-C614-4C76-A814-B1061E94B390}"/>
              </a:ext>
            </a:extLst>
          </p:cNvPr>
          <p:cNvSpPr txBox="1"/>
          <p:nvPr/>
        </p:nvSpPr>
        <p:spPr>
          <a:xfrm>
            <a:off x="6589746" y="4543425"/>
            <a:ext cx="55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99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EA50189A-2FD4-4608-A527-341A1811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5ECFC88-1E40-4C47-960F-87C500F1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383A5-72AE-478B-A3EF-8DA7A57F9585}"/>
              </a:ext>
            </a:extLst>
          </p:cNvPr>
          <p:cNvSpPr txBox="1"/>
          <p:nvPr/>
        </p:nvSpPr>
        <p:spPr>
          <a:xfrm>
            <a:off x="22374" y="1824993"/>
            <a:ext cx="4416275" cy="3085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E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American Sign Language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E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Source: Kaggle.com</a:t>
            </a:r>
          </a:p>
        </p:txBody>
      </p:sp>
      <p:sp>
        <p:nvSpPr>
          <p:cNvPr id="107" name="Freeform 5">
            <a:extLst>
              <a:ext uri="{FF2B5EF4-FFF2-40B4-BE49-F238E27FC236}">
                <a16:creationId xmlns:a16="http://schemas.microsoft.com/office/drawing/2014/main" id="{3B61BD80-022D-4577-9D14-EAD5DFD1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6" name="Picture 2" descr="Sign Language Recognition In Pytorch | by Pawan Jain | Towards ...">
            <a:extLst>
              <a:ext uri="{FF2B5EF4-FFF2-40B4-BE49-F238E27FC236}">
                <a16:creationId xmlns:a16="http://schemas.microsoft.com/office/drawing/2014/main" id="{5C920115-0A3C-4199-AC9E-26D4E493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994" y="1437323"/>
            <a:ext cx="5640502" cy="39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C4B6E-A7C8-44A0-B0B8-C9E68223152C}"/>
              </a:ext>
            </a:extLst>
          </p:cNvPr>
          <p:cNvSpPr txBox="1"/>
          <p:nvPr/>
        </p:nvSpPr>
        <p:spPr>
          <a:xfrm flipH="1">
            <a:off x="730737" y="5238550"/>
            <a:ext cx="78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1832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013C2CBB-FBA9-4601-A756-927997BF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471AD1B6-2D6A-41A3-AAFA-548C3C82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008B2D67-18BC-46CD-B558-71B0C027A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2349D49-844A-4732-B74F-A633E4F90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6B70679-34C8-45DA-A982-7C94DB2A8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058DE69F-ECB5-46CD-B0CD-526CB7A7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5A106322-670F-4CE5-96C6-5779E42C3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841566A8-C662-4164-8DAC-4ECE012D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8AA41139-9478-4631-83AC-CACF510E2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2757AEA2-47D3-4F15-8965-CF5ACB9FB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9A724763-FC28-428A-8C6C-22C1D04F2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5A6B8103-BF34-4758-A663-1060D0D05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BCE9E2B0-1FB5-4D63-ABD1-0C645BFDD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" name="Group 20">
            <a:extLst>
              <a:ext uri="{FF2B5EF4-FFF2-40B4-BE49-F238E27FC236}">
                <a16:creationId xmlns:a16="http://schemas.microsoft.com/office/drawing/2014/main" id="{1A54B10D-23ED-48C3-B878-DB4D22D70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427FE77E-63C3-43BF-91DD-60C1C11D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904C998C-3D2D-42D6-B78F-9ABE6D4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23E5FB0C-0803-42A2-8F72-7BADB103F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62E2BC20-5586-4EAB-B00A-9D8A4C1DC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8D072118-6DC0-4325-84D1-9A091A947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B301CE86-EB1F-4CCB-A241-E55CEC25E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BC6F83ED-79B1-4B8A-859B-688CBBD36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25AF9289-F5D5-458E-9690-F41146DE0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A36A93EA-AE44-4149-90F1-741509CC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99944D26-7135-409D-9254-8A82B14BD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8086B18-EF68-4DCB-94D7-3E3928D40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B8EF7AB5-060E-4C7D-BB79-E2A671C52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" name="Rectangle 34">
            <a:extLst>
              <a:ext uri="{FF2B5EF4-FFF2-40B4-BE49-F238E27FC236}">
                <a16:creationId xmlns:a16="http://schemas.microsoft.com/office/drawing/2014/main" id="{72EA7E7A-2786-4974-974E-596DF2412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1C84F1F1-4602-447E-9A65-91C7D6D2E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4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  <a:alpha val="5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8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75C98-9498-423E-AD74-C752CB40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MODULES</a:t>
            </a:r>
          </a:p>
        </p:txBody>
      </p:sp>
    </p:spTree>
    <p:extLst>
      <p:ext uri="{BB962C8B-B14F-4D97-AF65-F5344CB8AC3E}">
        <p14:creationId xmlns:p14="http://schemas.microsoft.com/office/powerpoint/2010/main" val="404526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F38C5FD-F3E0-494D-80FC-683FA99464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550101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3603B02-2EEE-4666-8C37-8B8EC2E5D92C}"/>
              </a:ext>
            </a:extLst>
          </p:cNvPr>
          <p:cNvSpPr txBox="1"/>
          <p:nvPr/>
        </p:nvSpPr>
        <p:spPr>
          <a:xfrm>
            <a:off x="370419" y="800100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8380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  <a:alpha val="50000"/>
            </a:schemeClr>
          </a:solidFill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3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93109-02D2-42F2-BF16-CC56B8C7A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215" y="1318590"/>
            <a:ext cx="5102159" cy="42208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S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1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E46D01-F614-4EF8-8E14-30B26DA033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80" y="460057"/>
            <a:ext cx="7091679" cy="5937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0A82E4-FAD0-45AF-9502-0FDEA57FD634}"/>
              </a:ext>
            </a:extLst>
          </p:cNvPr>
          <p:cNvSpPr txBox="1"/>
          <p:nvPr/>
        </p:nvSpPr>
        <p:spPr>
          <a:xfrm flipH="1">
            <a:off x="417194" y="781050"/>
            <a:ext cx="50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504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25F09A6E-4A17-4E03-A89A-7132656D2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4792517-3658-42A7-B004-BF85114F3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047" y="935646"/>
            <a:ext cx="4851190" cy="496801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EEA821-2B5C-4064-A8F3-ECE1F60A3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87364" y="228600"/>
            <a:ext cx="2851523" cy="6638625"/>
            <a:chOff x="2487613" y="285750"/>
            <a:chExt cx="2428875" cy="5654676"/>
          </a:xfrm>
        </p:grpSpPr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6F487CB5-9894-46A8-9D32-F8FF6B615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B3E2C98B-6436-457A-B483-C1DDC9FA1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33E1DFB1-D39F-4FA2-AAB4-0EB0CB08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2E2D16CA-FD4E-47AE-8FB2-E9804195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F68C7DA0-203D-489B-B0B7-0F0DD5A3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9F82D852-3D7C-460D-9D49-2AF74B437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23540373-2ED2-4083-AAA4-6551C95C1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F4BE29E4-C4E8-46A4-8666-44267BDE5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F7D2BA5B-4CB8-4CF7-91B3-310FC5D8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D11D0300-00D1-4FA9-8E10-5E63130B6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08A74C91-2845-4F1B-A9E2-9DDA78201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DBEFEAB6-1EB0-456A-A2E0-7D71F3520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5E06545-88BC-46EB-BBCE-DD825CDAE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4579" y="-786"/>
            <a:ext cx="2356675" cy="6854040"/>
            <a:chOff x="6627813" y="194833"/>
            <a:chExt cx="1952625" cy="5678918"/>
          </a:xfrm>
        </p:grpSpPr>
        <p:sp>
          <p:nvSpPr>
            <p:cNvPr id="131" name="Freeform 27">
              <a:extLst>
                <a:ext uri="{FF2B5EF4-FFF2-40B4-BE49-F238E27FC236}">
                  <a16:creationId xmlns:a16="http://schemas.microsoft.com/office/drawing/2014/main" id="{1DA9FDD2-4A85-4425-8D9C-5D1BAED8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28">
              <a:extLst>
                <a:ext uri="{FF2B5EF4-FFF2-40B4-BE49-F238E27FC236}">
                  <a16:creationId xmlns:a16="http://schemas.microsoft.com/office/drawing/2014/main" id="{4C3618E8-D020-4C1C-9660-645A282DA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29">
              <a:extLst>
                <a:ext uri="{FF2B5EF4-FFF2-40B4-BE49-F238E27FC236}">
                  <a16:creationId xmlns:a16="http://schemas.microsoft.com/office/drawing/2014/main" id="{DEF732B2-DB41-4C17-8D64-89BA928E2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0">
              <a:extLst>
                <a:ext uri="{FF2B5EF4-FFF2-40B4-BE49-F238E27FC236}">
                  <a16:creationId xmlns:a16="http://schemas.microsoft.com/office/drawing/2014/main" id="{87A78CD1-6B4A-425E-9917-70F6F8547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1">
              <a:extLst>
                <a:ext uri="{FF2B5EF4-FFF2-40B4-BE49-F238E27FC236}">
                  <a16:creationId xmlns:a16="http://schemas.microsoft.com/office/drawing/2014/main" id="{F65FB432-64F9-4C89-8030-F3688DF94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2">
              <a:extLst>
                <a:ext uri="{FF2B5EF4-FFF2-40B4-BE49-F238E27FC236}">
                  <a16:creationId xmlns:a16="http://schemas.microsoft.com/office/drawing/2014/main" id="{556F962D-EC53-4B20-8DA2-6EB6D678E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3">
              <a:extLst>
                <a:ext uri="{FF2B5EF4-FFF2-40B4-BE49-F238E27FC236}">
                  <a16:creationId xmlns:a16="http://schemas.microsoft.com/office/drawing/2014/main" id="{38A67DC9-793F-4505-8D82-65E948FC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4">
              <a:extLst>
                <a:ext uri="{FF2B5EF4-FFF2-40B4-BE49-F238E27FC236}">
                  <a16:creationId xmlns:a16="http://schemas.microsoft.com/office/drawing/2014/main" id="{67D35947-7F70-48E9-81D3-45490D14E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5">
              <a:extLst>
                <a:ext uri="{FF2B5EF4-FFF2-40B4-BE49-F238E27FC236}">
                  <a16:creationId xmlns:a16="http://schemas.microsoft.com/office/drawing/2014/main" id="{DBEA1970-3396-4D29-8E94-AD65CFBE8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6">
              <a:extLst>
                <a:ext uri="{FF2B5EF4-FFF2-40B4-BE49-F238E27FC236}">
                  <a16:creationId xmlns:a16="http://schemas.microsoft.com/office/drawing/2014/main" id="{0F0B909B-5BBD-4BFF-A977-13BB09338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7">
              <a:extLst>
                <a:ext uri="{FF2B5EF4-FFF2-40B4-BE49-F238E27FC236}">
                  <a16:creationId xmlns:a16="http://schemas.microsoft.com/office/drawing/2014/main" id="{2D9B1EDE-E44B-491E-881B-FEADCEFA6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2" name="Freeform 38">
              <a:extLst>
                <a:ext uri="{FF2B5EF4-FFF2-40B4-BE49-F238E27FC236}">
                  <a16:creationId xmlns:a16="http://schemas.microsoft.com/office/drawing/2014/main" id="{DDDFF1DF-639D-46ED-8548-514997DC9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F7056C-EB7C-4041-9EC6-8625ECAA6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602" y="935646"/>
            <a:ext cx="3181597" cy="38417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/>
              <a:t>SOFTWARE REQUIREMENTS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BB2EA2A1-0E58-43FB-8EC9-07AC862E3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75" y="1306606"/>
            <a:ext cx="4213521" cy="4213521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D4FB45AB-D8BC-433D-BBA0-CB57E1C1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355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6" name="Freeform 33">
            <a:extLst>
              <a:ext uri="{FF2B5EF4-FFF2-40B4-BE49-F238E27FC236}">
                <a16:creationId xmlns:a16="http://schemas.microsoft.com/office/drawing/2014/main" id="{B1CCB0CD-26B0-44D6-9B39-DC5A3574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87355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E26A3-FEBD-4DDB-B910-3F0DA100AC36}"/>
              </a:ext>
            </a:extLst>
          </p:cNvPr>
          <p:cNvSpPr txBox="1"/>
          <p:nvPr/>
        </p:nvSpPr>
        <p:spPr>
          <a:xfrm flipH="1">
            <a:off x="6548997" y="4512322"/>
            <a:ext cx="68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936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8F85448-19E8-4DA9-971C-E1526EF2B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B13C41-DD37-40E4-B4F5-A292959C0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047" y="935646"/>
            <a:ext cx="4851190" cy="4968016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E49E0F-0D90-453C-B4F8-24D0575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87364" y="228600"/>
            <a:ext cx="2851523" cy="6638625"/>
            <a:chOff x="2487613" y="285750"/>
            <a:chExt cx="2428875" cy="5654676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BCB9BC7-C1DB-4C9F-B4FD-991F3417F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5C10DDF-54CF-4C32-8872-2F7A1B02B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867EF21-A669-47F0-A07C-B64F88E0B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F45951C-7755-40EC-A0C5-DC1A37B630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80A79D69-BF36-44A6-B5A3-22A19B609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5CE9C170-0FA0-4272-8D46-EBE2B187F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DBBB38C-F971-4D76-9A60-634D9D463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80D3048-D508-4FE6-895C-EF9B41716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16514D76-752F-46FD-97B1-7DD4894BB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01E916D7-76B2-4161-90C6-54BB16CF2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58042E1E-6B42-4E1F-92BB-4C043B40E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CD547FC4-D72E-46B6-A71B-6464FE3BF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C37BC8D-E234-4F16-B016-953F3DE8D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4579" y="-786"/>
            <a:ext cx="2356675" cy="6854040"/>
            <a:chOff x="6627813" y="194833"/>
            <a:chExt cx="1952625" cy="5678918"/>
          </a:xfrm>
        </p:grpSpPr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1F1A79D4-428A-4B75-BD6F-0AB201F20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7F6CC3AD-38CA-4D2B-BE87-03E37852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D09FE57D-90E8-4984-9BF7-15EE3C668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AF67F88A-ED20-4824-94A8-3AD78342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404A6F6-2DCC-4E96-8AB4-B476C1E36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3C016DC9-3E79-4722-B4DC-99AA29412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FB4ACE44-0D8B-4DE7-BC62-9DC6F9A4D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F6055509-4BDE-4685-A697-FDCEEF6AF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0B1FC909-CF15-4176-ABC6-3B14C01A1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C1E722F1-6D63-489E-A2B9-0E10F65A8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696826D8-46A1-45DD-ACC8-8300A3953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C0574B0-E5EB-4789-B553-177B64B81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5F73E9F-2B8B-479F-A283-3830FC8C3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897" y="518342"/>
            <a:ext cx="4148247" cy="5638799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lvl="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SG" sz="2400" b="1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Windows XP or later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Interpreter(3.7.2)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Framework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 API                                              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OpenCV2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PyQT5</a:t>
            </a:r>
          </a:p>
          <a:p>
            <a:pPr>
              <a:lnSpc>
                <a:spcPct val="90000"/>
              </a:lnSpc>
            </a:pPr>
            <a:endParaRPr lang="en-SG" sz="4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D67B2-D096-4614-8E5E-8E718D57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25" y="1250068"/>
            <a:ext cx="1401380" cy="1698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511AE-F57C-4085-A425-F170AAE6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967" y="1277406"/>
            <a:ext cx="1728294" cy="1728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6CE22-8059-4B99-AFF5-3124E9CDA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76" y="3674975"/>
            <a:ext cx="1469941" cy="168448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348911D-D776-4C75-B1A0-D822A9E96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355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33">
            <a:extLst>
              <a:ext uri="{FF2B5EF4-FFF2-40B4-BE49-F238E27FC236}">
                <a16:creationId xmlns:a16="http://schemas.microsoft.com/office/drawing/2014/main" id="{AF052C9A-2DC4-48F1-8A96-9D7EFE2F7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87355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B6A8560-A603-48C4-B13E-A047218BE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4" y="4246896"/>
            <a:ext cx="1562972" cy="51469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78E892E-B92B-4ADB-99C9-1CDA5DF7F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3289" y="4107630"/>
            <a:ext cx="683947" cy="7723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968C4-75EA-43A8-A2A9-22143C199BFE}"/>
              </a:ext>
            </a:extLst>
          </p:cNvPr>
          <p:cNvSpPr txBox="1"/>
          <p:nvPr/>
        </p:nvSpPr>
        <p:spPr>
          <a:xfrm flipH="1">
            <a:off x="6589746" y="4528939"/>
            <a:ext cx="80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8747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9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  <a:alpha val="50000"/>
            </a:schemeClr>
          </a:solidFill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4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98B68-3FCF-4BCF-9E0C-A5394B092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215" y="1318590"/>
            <a:ext cx="5102159" cy="4220820"/>
          </a:xfrm>
        </p:spPr>
        <p:txBody>
          <a:bodyPr anchor="ctr">
            <a:normAutofit/>
          </a:bodyPr>
          <a:lstStyle/>
          <a:p>
            <a:r>
              <a:rPr lang="en-IN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24FF1-B8E5-4950-BC93-9A80865C4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2032" y="804334"/>
            <a:ext cx="3675634" cy="5249332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89302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C9D1-F424-4DA5-AED8-DDA0574B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 in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B8C4-2E4A-4506-BE14-6AFF3ACB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layer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Relu layer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Pooling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Fully connected layer</a:t>
            </a:r>
          </a:p>
          <a:p>
            <a:pPr marL="0" indent="0">
              <a:buNone/>
            </a:pP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095FA-A6B4-472A-95F9-FC905B8375B1}"/>
              </a:ext>
            </a:extLst>
          </p:cNvPr>
          <p:cNvSpPr txBox="1"/>
          <p:nvPr/>
        </p:nvSpPr>
        <p:spPr>
          <a:xfrm>
            <a:off x="373063" y="762000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092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" y="228600"/>
            <a:ext cx="2969842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9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     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					</a:t>
            </a:r>
          </a:p>
          <a:p>
            <a:pPr>
              <a:buNone/>
            </a:pPr>
            <a:r>
              <a:rPr lang="en-US" b="1" dirty="0"/>
              <a:t>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AMERICAN  SIGN  LANGUAGE  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1FE2E-54FC-4084-BC3C-3DE711F120FC}"/>
              </a:ext>
            </a:extLst>
          </p:cNvPr>
          <p:cNvSpPr txBox="1"/>
          <p:nvPr/>
        </p:nvSpPr>
        <p:spPr>
          <a:xfrm>
            <a:off x="399329" y="34838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7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CA26-BC1E-41F4-9EFA-B0B6F951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N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Layer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282103-5AF6-4FE1-9420-4CE64313C0B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7742" t="31752" r="50782" b="27597"/>
          <a:stretch/>
        </p:blipFill>
        <p:spPr bwMode="auto">
          <a:xfrm>
            <a:off x="3240197" y="1905000"/>
            <a:ext cx="6853206" cy="3778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6E758-57D9-4F56-9C2C-3F5361A3F887}"/>
              </a:ext>
            </a:extLst>
          </p:cNvPr>
          <p:cNvSpPr txBox="1"/>
          <p:nvPr/>
        </p:nvSpPr>
        <p:spPr>
          <a:xfrm>
            <a:off x="400050" y="828675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1298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9B096-7EE9-4417-9BE8-73FA01A3E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9" t="10187" r="81039" b="65394"/>
          <a:stretch/>
        </p:blipFill>
        <p:spPr>
          <a:xfrm>
            <a:off x="1695237" y="154113"/>
            <a:ext cx="1952089" cy="167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58D90-C616-47D0-A683-C8E77457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962" y="1243173"/>
            <a:ext cx="8054006" cy="53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3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FB161-B5E8-4A63-8751-8588261C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ReLU Layer</a:t>
            </a:r>
          </a:p>
        </p:txBody>
      </p:sp>
      <p:pic>
        <p:nvPicPr>
          <p:cNvPr id="106" name="Content Placeholder 105">
            <a:extLst>
              <a:ext uri="{FF2B5EF4-FFF2-40B4-BE49-F238E27FC236}">
                <a16:creationId xmlns:a16="http://schemas.microsoft.com/office/drawing/2014/main" id="{BB02D510-0BCE-41FF-B3FC-A6AC1004335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2" t="38112" r="43327" b="35651"/>
          <a:stretch>
            <a:fillRect/>
          </a:stretch>
        </p:blipFill>
        <p:spPr bwMode="auto">
          <a:xfrm>
            <a:off x="3119007" y="1699427"/>
            <a:ext cx="8098109" cy="39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AFD7D-3321-418A-8E28-7A628DEEBCC6}"/>
              </a:ext>
            </a:extLst>
          </p:cNvPr>
          <p:cNvSpPr txBox="1"/>
          <p:nvPr/>
        </p:nvSpPr>
        <p:spPr>
          <a:xfrm>
            <a:off x="447675" y="771525"/>
            <a:ext cx="61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8055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908774-00F6-413D-B2FD-D86E39B87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25"/>
          <a:stretch/>
        </p:blipFill>
        <p:spPr>
          <a:xfrm>
            <a:off x="3851096" y="272265"/>
            <a:ext cx="4489807" cy="2705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D6765-AAA4-4411-902A-CD620243E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3" t="4510" r="1983" b="2623"/>
          <a:stretch/>
        </p:blipFill>
        <p:spPr>
          <a:xfrm>
            <a:off x="1921268" y="3428999"/>
            <a:ext cx="3924728" cy="291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FAC408-2D45-4E8C-9C0C-0638867FAB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3" t="4510" r="2985" b="2623"/>
          <a:stretch/>
        </p:blipFill>
        <p:spPr>
          <a:xfrm>
            <a:off x="6346006" y="3428999"/>
            <a:ext cx="3893906" cy="29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15A0A0A-7585-4C93-8015-834E047B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FF16-A334-4129-A9CA-0BE5B5FAA0E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8974" t="37988" r="8933" b="12628"/>
          <a:stretch/>
        </p:blipFill>
        <p:spPr bwMode="auto">
          <a:xfrm>
            <a:off x="3188826" y="1905000"/>
            <a:ext cx="6849026" cy="32423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133AAC-1A26-480E-BB0D-0673F1C21F3C}"/>
              </a:ext>
            </a:extLst>
          </p:cNvPr>
          <p:cNvSpPr txBox="1"/>
          <p:nvPr/>
        </p:nvSpPr>
        <p:spPr>
          <a:xfrm>
            <a:off x="457200" y="762000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949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2F64-DFEF-44B3-B65D-1ED4198A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Fully Connected Layer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B974E8-78A7-45D0-96E0-0647B64906D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17398" t="34858" r="37253" b="11630"/>
          <a:stretch/>
        </p:blipFill>
        <p:spPr bwMode="auto">
          <a:xfrm>
            <a:off x="3281293" y="1905000"/>
            <a:ext cx="5985996" cy="34786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DC4FB-47FC-40E1-A0FF-2EFB73C1FB0D}"/>
              </a:ext>
            </a:extLst>
          </p:cNvPr>
          <p:cNvSpPr txBox="1"/>
          <p:nvPr/>
        </p:nvSpPr>
        <p:spPr>
          <a:xfrm flipH="1">
            <a:off x="485774" y="781050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6366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D9C-0611-4DC6-9150-D74BFA31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82359D-0573-4165-9B8B-5AD786BA570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8871" t="42240" r="68491" b="27576"/>
          <a:stretch/>
        </p:blipFill>
        <p:spPr bwMode="auto">
          <a:xfrm>
            <a:off x="2808682" y="1905000"/>
            <a:ext cx="5143515" cy="33245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F23B9-70D7-4823-86D7-7FFCD66CD7AB}"/>
              </a:ext>
            </a:extLst>
          </p:cNvPr>
          <p:cNvSpPr txBox="1"/>
          <p:nvPr/>
        </p:nvSpPr>
        <p:spPr>
          <a:xfrm>
            <a:off x="495300" y="78105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9727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5036F-68EA-4DCB-A6BC-F7D66D3BF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5" t="22022" r="21461" b="28239"/>
          <a:stretch/>
        </p:blipFill>
        <p:spPr>
          <a:xfrm>
            <a:off x="2876763" y="1723489"/>
            <a:ext cx="8455633" cy="341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1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dirty="0"/>
              <a:t>Future Scope and Advancements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" y="228600"/>
            <a:ext cx="2969842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6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❏  Integration with search engines and texting applications.</a:t>
            </a:r>
            <a:endParaRPr lang="en-SG" dirty="0"/>
          </a:p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>
              <a:buNone/>
            </a:pPr>
            <a:r>
              <a:rPr lang="en-US" dirty="0"/>
              <a:t>❏ </a:t>
            </a:r>
            <a:r>
              <a:rPr lang="en-SG" dirty="0"/>
              <a:t>Detection of motion video sequence and assigning it a meaningful sentence with TTS assistance.</a:t>
            </a:r>
          </a:p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lvl="0">
              <a:buNone/>
            </a:pPr>
            <a:r>
              <a:rPr lang="en-US" dirty="0"/>
              <a:t>❏ </a:t>
            </a:r>
            <a:r>
              <a:rPr lang="en-SG" dirty="0"/>
              <a:t>Provide assistance to the impaired in public places like banks, malls etc. and public transport as well.</a:t>
            </a:r>
          </a:p>
          <a:p>
            <a:pPr lvl="0">
              <a:buNone/>
            </a:pPr>
            <a:endParaRPr lang="en-US" dirty="0"/>
          </a:p>
          <a:p>
            <a:pPr>
              <a:buNone/>
            </a:pP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F592D-1EB5-420D-A76C-316849F054FD}"/>
              </a:ext>
            </a:extLst>
          </p:cNvPr>
          <p:cNvSpPr txBox="1"/>
          <p:nvPr/>
        </p:nvSpPr>
        <p:spPr>
          <a:xfrm>
            <a:off x="232260" y="3483819"/>
            <a:ext cx="54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4729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797" y="624110"/>
            <a:ext cx="6098663" cy="1280890"/>
          </a:xfrm>
        </p:spPr>
        <p:txBody>
          <a:bodyPr>
            <a:normAutofit/>
          </a:bodyPr>
          <a:lstStyle/>
          <a:p>
            <a:r>
              <a:rPr lang="en-US" dirty="0"/>
              <a:t> Result &amp;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3797" y="2133600"/>
            <a:ext cx="6098663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dirty="0"/>
              <a:t>❏  Overshadowing some of the major problems faced by the person having speech disorders. </a:t>
            </a:r>
          </a:p>
          <a:p>
            <a:pPr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  <a:buNone/>
            </a:pPr>
            <a:r>
              <a:rPr lang="en-US" dirty="0"/>
              <a:t>❏  </a:t>
            </a:r>
            <a:r>
              <a:rPr lang="en-SG" dirty="0"/>
              <a:t>A user need not be a literate person. </a:t>
            </a:r>
            <a:endParaRPr lang="en-US" dirty="0"/>
          </a:p>
          <a:p>
            <a:pPr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  <a:buNone/>
            </a:pPr>
            <a:r>
              <a:rPr lang="en-US" dirty="0"/>
              <a:t>❏ They can quickly learn what alphabet is assigned to which gesture with this application.</a:t>
            </a:r>
            <a:r>
              <a:rPr lang="en-SG" dirty="0"/>
              <a:t> </a:t>
            </a:r>
          </a:p>
          <a:p>
            <a:pPr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  <a:buNone/>
            </a:pPr>
            <a:r>
              <a:rPr lang="en-US" dirty="0"/>
              <a:t>❏</a:t>
            </a:r>
            <a:r>
              <a:rPr lang="en-SG" dirty="0"/>
              <a:t>  We believe that further variation in the ratio of training to test data could lead to a more  accurate result.</a:t>
            </a:r>
            <a:endParaRPr lang="en-US" dirty="0"/>
          </a:p>
          <a:p>
            <a:pPr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6134E-ABDE-439B-83FC-7F2E9F33681D}"/>
              </a:ext>
            </a:extLst>
          </p:cNvPr>
          <p:cNvSpPr txBox="1"/>
          <p:nvPr/>
        </p:nvSpPr>
        <p:spPr>
          <a:xfrm flipH="1">
            <a:off x="409574" y="790575"/>
            <a:ext cx="59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4749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/>
              <a:t>OUTLINE</a:t>
            </a:r>
            <a:endParaRPr lang="en-US" b="1" dirty="0"/>
          </a:p>
        </p:txBody>
      </p:sp>
      <p:sp>
        <p:nvSpPr>
          <p:cNvPr id="67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" y="228600"/>
            <a:ext cx="2969842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9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42773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Modules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 Diagram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and Advancements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Conclusion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endParaRPr lang="en-US" sz="1500" dirty="0"/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BBE0A-1BD3-40E2-A0CC-7D3192FB539D}"/>
              </a:ext>
            </a:extLst>
          </p:cNvPr>
          <p:cNvSpPr txBox="1"/>
          <p:nvPr/>
        </p:nvSpPr>
        <p:spPr>
          <a:xfrm>
            <a:off x="358541" y="347338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36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" y="228600"/>
            <a:ext cx="2969842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9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900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  </a:t>
            </a:r>
            <a:r>
              <a:rPr lang="en-SG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NIDCD, “american sign language”, 2017 [Online]. Available: </a:t>
            </a:r>
            <a:r>
              <a:rPr lang="en-SG" sz="15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https://www.nidcd.nih.gov/health/american-sign-language</a:t>
            </a:r>
            <a:r>
              <a:rPr lang="en-SG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[Accessed April 06, 2019]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900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</a:t>
            </a:r>
            <a:r>
              <a:rPr lang="en-US" sz="15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https://www.kaggle.com/datamunge/sign-language-mnist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900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.     </a:t>
            </a:r>
            <a:r>
              <a:rPr lang="en-SG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Suharjito MT, “Sign Language Recognition Application Systems for Deaf-Mute People A Review Based on Input-Process-Output”, 2017 [Online]</a:t>
            </a:r>
            <a:r>
              <a:rPr lang="en-SG" sz="15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https://www.academia.edu/35314119/Sign_Language_Recognition_Application_Systems_for_Deaf-Mute_People_A_Review_Based_on_Input-Process-Output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None/>
            </a:pPr>
            <a:endParaRPr lang="en-US" sz="1500" dirty="0"/>
          </a:p>
          <a:p>
            <a:pPr lvl="0">
              <a:lnSpc>
                <a:spcPct val="90000"/>
              </a:lnSpc>
              <a:buNone/>
            </a:pP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E1FE8-582B-4723-BA5D-156B3DB2EC74}"/>
              </a:ext>
            </a:extLst>
          </p:cNvPr>
          <p:cNvSpPr txBox="1"/>
          <p:nvPr/>
        </p:nvSpPr>
        <p:spPr>
          <a:xfrm>
            <a:off x="189211" y="3483819"/>
            <a:ext cx="4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1013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4775200"/>
            <a:ext cx="8915399" cy="8234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Thank You for your kind attention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 descr="tha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882179"/>
            <a:ext cx="8915400" cy="2607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F76A5D-C184-49FC-90F4-7D47ADCF58D0}"/>
              </a:ext>
            </a:extLst>
          </p:cNvPr>
          <p:cNvSpPr txBox="1"/>
          <p:nvPr/>
        </p:nvSpPr>
        <p:spPr>
          <a:xfrm>
            <a:off x="456247" y="4489933"/>
            <a:ext cx="462281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024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838200"/>
            <a:ext cx="7010400" cy="762001"/>
          </a:xfrm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971800" y="1752600"/>
            <a:ext cx="6934200" cy="4648200"/>
          </a:xfr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is very crucial to human beings, as it enables us to express ourselves. We communicate  through speech, gestures, and body language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1026" name="Picture 2" descr="C:\Users\Narendra devikar\Desktop\ima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4120" y="3429000"/>
            <a:ext cx="3086100" cy="21336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C6FAE1-3924-4659-B76E-956159DDC4BF}"/>
              </a:ext>
            </a:extLst>
          </p:cNvPr>
          <p:cNvSpPr txBox="1"/>
          <p:nvPr/>
        </p:nvSpPr>
        <p:spPr>
          <a:xfrm>
            <a:off x="579120" y="44958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81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027FE0C2-9C19-4FB7-81C0-06ECDD8C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1766EED2-C3B3-40C6-A5D8-FFF5894B9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CFBF839-A629-4019-9F3D-C15269EEC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E13B7060-C0FD-4F48-BD18-CEC2F6CF4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A344E7D3-1355-48C1-9904-2405426C4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7A0AFB45-BC4E-4AB7-A8FF-D61849E41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18BD2B14-C775-4442-B02E-E842C96F1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D43EE30E-A569-4394-B036-B0954A88D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F6178D34-57BD-47F7-A56E-14FC1BB22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FFD3B6D6-3AE3-47BC-97D9-CDA2EFCA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5C34EB72-4D8B-4039-B1FE-891F22FEB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55A3A4AF-6FE1-4C4B-9286-35AF8C6E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BBF339A0-40DC-4DCB-BF13-4143D7B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C0D9DD5-F48B-4179-BF11-4D156DA02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id="{A9168E85-6CFA-435B-8A6B-D32486C90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8">
              <a:extLst>
                <a:ext uri="{FF2B5EF4-FFF2-40B4-BE49-F238E27FC236}">
                  <a16:creationId xmlns:a16="http://schemas.microsoft.com/office/drawing/2014/main" id="{9293C87B-0616-4B2B-B082-B3362CA3F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29">
              <a:extLst>
                <a:ext uri="{FF2B5EF4-FFF2-40B4-BE49-F238E27FC236}">
                  <a16:creationId xmlns:a16="http://schemas.microsoft.com/office/drawing/2014/main" id="{F2728C57-B738-4443-9FC2-3C060715F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0">
              <a:extLst>
                <a:ext uri="{FF2B5EF4-FFF2-40B4-BE49-F238E27FC236}">
                  <a16:creationId xmlns:a16="http://schemas.microsoft.com/office/drawing/2014/main" id="{766F97F3-2B2B-4253-BEC7-BC9C7DFF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F2F1BCB5-62E3-482A-A671-8514CD517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19B93AE6-0173-4CA9-A70C-F4D5D9B37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E7FEE511-B4FE-4967-9E02-B802810A9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374E8AF9-DC1D-4FEB-A65B-1F0F82912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5">
              <a:extLst>
                <a:ext uri="{FF2B5EF4-FFF2-40B4-BE49-F238E27FC236}">
                  <a16:creationId xmlns:a16="http://schemas.microsoft.com/office/drawing/2014/main" id="{89BB8488-306B-461B-846C-5E22664AF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987A2146-569C-4EF6-9CA1-D72961EBD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id="{70334992-12F8-4924-B32E-420C3FDB1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A5B2F0D2-1D46-46DD-A818-60309624D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1A843A-A6BC-4027-A46F-8EA29D26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Freeform 11">
            <a:extLst>
              <a:ext uri="{FF2B5EF4-FFF2-40B4-BE49-F238E27FC236}">
                <a16:creationId xmlns:a16="http://schemas.microsoft.com/office/drawing/2014/main" id="{12852FF2-F486-4EEC-8C4F-38380F3F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DCC583FC-3774-47D1-9A8B-E0DBA89CB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8DDDC38-A59D-4C57-BEAA-01E57BD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5253" y="228600"/>
            <a:ext cx="2851523" cy="6638625"/>
            <a:chOff x="2487613" y="285750"/>
            <a:chExt cx="2428875" cy="5654676"/>
          </a:xfrm>
        </p:grpSpPr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07181E0D-4E2E-4CF7-83D6-6BF1884F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41E4039F-6250-4F1A-8B44-8211D95CB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C27CE0F8-A859-4A25-8A2E-2F48B2D7F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1D3B4413-99E7-41CB-BC1A-91CB93B73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2B5AE9BA-21EA-413E-92D1-70B41D12F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EA6962B4-B58E-4363-AE37-502AAB46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8CFEAE09-A4F7-4009-BBA4-E007F3FF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BEC0F162-6193-4A0C-9667-DD7C8B4BD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19">
              <a:extLst>
                <a:ext uri="{FF2B5EF4-FFF2-40B4-BE49-F238E27FC236}">
                  <a16:creationId xmlns:a16="http://schemas.microsoft.com/office/drawing/2014/main" id="{7AE69957-54B0-48E2-8BCD-EE01C7190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9E3E384D-F4D8-4B3A-978C-EFEED16D3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66DD5E8A-F260-4F93-94D6-AA109560A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AB7CE38B-1EFC-4D54-BD22-F0E1C0ED2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4251A81-4530-41B5-B8FB-DC124AC02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121" name="Freeform 27">
              <a:extLst>
                <a:ext uri="{FF2B5EF4-FFF2-40B4-BE49-F238E27FC236}">
                  <a16:creationId xmlns:a16="http://schemas.microsoft.com/office/drawing/2014/main" id="{704F0C26-A940-4311-8A41-C69C075D7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8">
              <a:extLst>
                <a:ext uri="{FF2B5EF4-FFF2-40B4-BE49-F238E27FC236}">
                  <a16:creationId xmlns:a16="http://schemas.microsoft.com/office/drawing/2014/main" id="{72844B50-4A36-4E90-9BD1-7945BAF04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29">
              <a:extLst>
                <a:ext uri="{FF2B5EF4-FFF2-40B4-BE49-F238E27FC236}">
                  <a16:creationId xmlns:a16="http://schemas.microsoft.com/office/drawing/2014/main" id="{FFFF2F5F-4D06-40B4-AAF7-7BF88551B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id="{C2D84FDB-118B-42FD-8561-B383615D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1">
              <a:extLst>
                <a:ext uri="{FF2B5EF4-FFF2-40B4-BE49-F238E27FC236}">
                  <a16:creationId xmlns:a16="http://schemas.microsoft.com/office/drawing/2014/main" id="{5B64B543-1195-4970-808B-156908D3B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1B6440B3-14CA-4B3F-AF89-7FEC0A22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3">
              <a:extLst>
                <a:ext uri="{FF2B5EF4-FFF2-40B4-BE49-F238E27FC236}">
                  <a16:creationId xmlns:a16="http://schemas.microsoft.com/office/drawing/2014/main" id="{47F34F74-6C9C-4D9D-B2D7-AF753BD44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4">
              <a:extLst>
                <a:ext uri="{FF2B5EF4-FFF2-40B4-BE49-F238E27FC236}">
                  <a16:creationId xmlns:a16="http://schemas.microsoft.com/office/drawing/2014/main" id="{4246517D-AB8F-4BEF-B5E5-7A8BC0DDE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5">
              <a:extLst>
                <a:ext uri="{FF2B5EF4-FFF2-40B4-BE49-F238E27FC236}">
                  <a16:creationId xmlns:a16="http://schemas.microsoft.com/office/drawing/2014/main" id="{0ACFBF4D-E487-4BD0-8BCA-2DB6DC04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6">
              <a:extLst>
                <a:ext uri="{FF2B5EF4-FFF2-40B4-BE49-F238E27FC236}">
                  <a16:creationId xmlns:a16="http://schemas.microsoft.com/office/drawing/2014/main" id="{23DE6D3A-314E-4642-AEAF-54B822D4E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7">
              <a:extLst>
                <a:ext uri="{FF2B5EF4-FFF2-40B4-BE49-F238E27FC236}">
                  <a16:creationId xmlns:a16="http://schemas.microsoft.com/office/drawing/2014/main" id="{FEE0BBF7-C59B-4279-AFF5-28F6433B9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38">
              <a:extLst>
                <a:ext uri="{FF2B5EF4-FFF2-40B4-BE49-F238E27FC236}">
                  <a16:creationId xmlns:a16="http://schemas.microsoft.com/office/drawing/2014/main" id="{B2C1E620-478E-4DC2-A505-934657FF1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3096" y="624110"/>
            <a:ext cx="5021516" cy="80057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ECDF498-6F66-4565-9FB7-107670333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6" name="Freeform 11">
            <a:extLst>
              <a:ext uri="{FF2B5EF4-FFF2-40B4-BE49-F238E27FC236}">
                <a16:creationId xmlns:a16="http://schemas.microsoft.com/office/drawing/2014/main" id="{E0779346-49CA-41C2-BD0A-62F2E190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051" name="Picture 3" descr="C:\Users\Narendra devikar\Desktop\images.jpg"/>
          <p:cNvPicPr>
            <a:picLocks noChangeAspect="1" noChangeArrowheads="1"/>
          </p:cNvPicPr>
          <p:nvPr/>
        </p:nvPicPr>
        <p:blipFill rotWithShape="1">
          <a:blip r:embed="rId2" cstate="print"/>
          <a:srcRect t="2185" r="2" b="7298"/>
          <a:stretch/>
        </p:blipFill>
        <p:spPr bwMode="auto">
          <a:xfrm>
            <a:off x="-1555" y="1731"/>
            <a:ext cx="4662331" cy="6858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8191" y="1602035"/>
            <a:ext cx="5066419" cy="404803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our society we have people with disabilities.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technology is developing day by day but no significant development are undertaken for the betterment of deaf and dumb people.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between deaf-mute and a normal person have always been a challenging task.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Sign language helps deaf and dumb people to communicate with other people.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not all understand sign language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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9FCFE-27D0-4E30-91EE-740E178C9BF3}"/>
              </a:ext>
            </a:extLst>
          </p:cNvPr>
          <p:cNvSpPr txBox="1"/>
          <p:nvPr/>
        </p:nvSpPr>
        <p:spPr>
          <a:xfrm>
            <a:off x="5313066" y="78335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589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Freeform 11">
            <a:extLst>
              <a:ext uri="{FF2B5EF4-FFF2-40B4-BE49-F238E27FC236}">
                <a16:creationId xmlns:a16="http://schemas.microsoft.com/office/drawing/2014/main" id="{17BE9237-F367-4B09-A610-9AC21A432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2925" y="624110"/>
            <a:ext cx="8911687" cy="128089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sz="4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2125362"/>
            <a:ext cx="5835121" cy="378586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recognition system is widely used technology for helping the deaf and dumb people.</a:t>
            </a:r>
          </a:p>
          <a:p>
            <a:pP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hand has remained a popular choice to convey information in situations where other forms like speech cannot be used.</a:t>
            </a:r>
          </a:p>
          <a:p>
            <a:pP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aim for developing an american sign language recognition system for establishing communication between deaf-mute people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 descr="C:\Users\Narendra devikar\Desktop\images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631452" y="3261903"/>
            <a:ext cx="2873159" cy="147318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8089D-0001-430C-9B47-8DDE8915B9EB}"/>
              </a:ext>
            </a:extLst>
          </p:cNvPr>
          <p:cNvSpPr txBox="1"/>
          <p:nvPr/>
        </p:nvSpPr>
        <p:spPr>
          <a:xfrm>
            <a:off x="554323" y="80277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0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570450"/>
          </a:xfrm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4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Disabled population by type of disability in India census 2011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925" y="2438400"/>
            <a:ext cx="891168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D7B2B2-5340-4780-AF13-AE3E1FF5B337}"/>
              </a:ext>
            </a:extLst>
          </p:cNvPr>
          <p:cNvSpPr txBox="1"/>
          <p:nvPr/>
        </p:nvSpPr>
        <p:spPr>
          <a:xfrm>
            <a:off x="528320" y="7500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895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760" y="624110"/>
            <a:ext cx="8493760" cy="2037810"/>
          </a:xfrm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disabled person by sex and by type of disability (%) in India Census 2011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651760" y="2800351"/>
            <a:ext cx="8493760" cy="384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3FE69E-5F48-4AF8-A212-72B38433F50F}"/>
              </a:ext>
            </a:extLst>
          </p:cNvPr>
          <p:cNvSpPr txBox="1"/>
          <p:nvPr/>
        </p:nvSpPr>
        <p:spPr>
          <a:xfrm>
            <a:off x="568960" y="8110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133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" y="228600"/>
            <a:ext cx="2969842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9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 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system that can correctly identify American Sign</a:t>
            </a: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signs that corresponds to the hand gesture.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20BEA-A3EA-427A-A137-6BD75ED10798}"/>
              </a:ext>
            </a:extLst>
          </p:cNvPr>
          <p:cNvSpPr txBox="1"/>
          <p:nvPr/>
        </p:nvSpPr>
        <p:spPr>
          <a:xfrm>
            <a:off x="334909" y="349370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80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0237CC08D90642919D5E6968B06F21" ma:contentTypeVersion="10" ma:contentTypeDescription="Create a new document." ma:contentTypeScope="" ma:versionID="ebaa4bd71f1ffb6dd1bfa323a4e07ef1">
  <xsd:schema xmlns:xsd="http://www.w3.org/2001/XMLSchema" xmlns:xs="http://www.w3.org/2001/XMLSchema" xmlns:p="http://schemas.microsoft.com/office/2006/metadata/properties" xmlns:ns3="2e657ee3-0c13-403b-9d55-a34a88fb7467" targetNamespace="http://schemas.microsoft.com/office/2006/metadata/properties" ma:root="true" ma:fieldsID="48f1c8178ac51dcb7ec13f5266c6fb97" ns3:_="">
    <xsd:import namespace="2e657ee3-0c13-403b-9d55-a34a88fb74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657ee3-0c13-403b-9d55-a34a88fb7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308131-6C81-47C9-9EA5-5D5C6ECE3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63320B-CF93-4ABE-8319-F0D66FF59BAC}">
  <ds:schemaRefs>
    <ds:schemaRef ds:uri="2e657ee3-0c13-403b-9d55-a34a88fb7467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BFC2CE2-8BAE-40A1-8743-FA5F8534A2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657ee3-0c13-403b-9d55-a34a88fb74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</TotalTime>
  <Words>593</Words>
  <Application>Microsoft Office PowerPoint</Application>
  <PresentationFormat>Widescreen</PresentationFormat>
  <Paragraphs>123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Century Gothic</vt:lpstr>
      <vt:lpstr>Times New Roman</vt:lpstr>
      <vt:lpstr>Wingdings</vt:lpstr>
      <vt:lpstr>Wingdings 3</vt:lpstr>
      <vt:lpstr>Wisp</vt:lpstr>
      <vt:lpstr>Wisp</vt:lpstr>
      <vt:lpstr>                                  Department Of Electronics &amp; Communication Engineering                                                MANIT  BHOPAL </vt:lpstr>
      <vt:lpstr>PROJECT TITLE </vt:lpstr>
      <vt:lpstr>OUTLINE</vt:lpstr>
      <vt:lpstr>INTRODUCTION</vt:lpstr>
      <vt:lpstr>PROBLEM</vt:lpstr>
      <vt:lpstr>SOLUTION</vt:lpstr>
      <vt:lpstr>Disabled population by type of disability in India census 2011</vt:lpstr>
      <vt:lpstr>Distribution disabled person by sex and by type of disability (%) in India Census 2011</vt:lpstr>
      <vt:lpstr>OBJECTIVE</vt:lpstr>
      <vt:lpstr>DATASET DESCRIPTION </vt:lpstr>
      <vt:lpstr>PowerPoint Presentation</vt:lpstr>
      <vt:lpstr>CORE MODULES</vt:lpstr>
      <vt:lpstr>PowerPoint Presentation</vt:lpstr>
      <vt:lpstr>BLOCK DIAGRAM</vt:lpstr>
      <vt:lpstr>PowerPoint Presentation</vt:lpstr>
      <vt:lpstr>SOFTWARE REQUIREMENTS</vt:lpstr>
      <vt:lpstr>PowerPoint Presentation</vt:lpstr>
      <vt:lpstr>Convolutional Neural Network</vt:lpstr>
      <vt:lpstr>Layers in CNN</vt:lpstr>
      <vt:lpstr>1. Convolutional Layer </vt:lpstr>
      <vt:lpstr>PowerPoint Presentation</vt:lpstr>
      <vt:lpstr>2. ReLU Layer</vt:lpstr>
      <vt:lpstr>PowerPoint Presentation</vt:lpstr>
      <vt:lpstr>3. Pooling Layer</vt:lpstr>
      <vt:lpstr>4. Fully Connected Layer</vt:lpstr>
      <vt:lpstr>Detection</vt:lpstr>
      <vt:lpstr>PowerPoint Presentation</vt:lpstr>
      <vt:lpstr>Future Scope and Advancements</vt:lpstr>
      <vt:lpstr> Result &amp; Conclusion</vt:lpstr>
      <vt:lpstr>References</vt:lpstr>
      <vt:lpstr>Thank You for your kind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DIAGRAM</dc:title>
  <dc:creator>shreya_sood@outlook.com</dc:creator>
  <cp:lastModifiedBy>shreya_sood@outlook.com</cp:lastModifiedBy>
  <cp:revision>32</cp:revision>
  <dcterms:created xsi:type="dcterms:W3CDTF">2020-07-19T06:15:32Z</dcterms:created>
  <dcterms:modified xsi:type="dcterms:W3CDTF">2020-07-21T06:57:06Z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0x010100E30237CC08D90642919D5E6968B06F21</vt:lpwstr>
  </property>
</Properties>
</file>